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"/>
  </p:notesMasterIdLst>
  <p:sldIdLst>
    <p:sldId id="2147473134" r:id="rId2"/>
  </p:sldIdLst>
  <p:sldSz cx="9144000" cy="6858000" type="screen4x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1973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75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2840">
          <p15:clr>
            <a:srgbClr val="A4A3A4"/>
          </p15:clr>
        </p15:guide>
        <p15:guide id="7" orient="horz" pos="119">
          <p15:clr>
            <a:srgbClr val="A4A3A4"/>
          </p15:clr>
        </p15:guide>
        <p15:guide id="8" pos="3787">
          <p15:clr>
            <a:srgbClr val="A4A3A4"/>
          </p15:clr>
        </p15:guide>
        <p15:guide id="9" pos="5602">
          <p15:clr>
            <a:srgbClr val="A4A3A4"/>
          </p15:clr>
        </p15:guide>
        <p15:guide id="10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YYOw5mUlUMY1MuBNkSBh54K/J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486"/>
    <a:srgbClr val="AB82FF"/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E32C30-5A23-4F63-B50B-988641821393}">
  <a:tblStyle styleId="{D4E32C30-5A23-4F63-B50B-98864182139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202A3B-A7B2-421F-92E6-C13F9381530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48"/>
    <p:restoredTop sz="94694"/>
  </p:normalViewPr>
  <p:slideViewPr>
    <p:cSldViewPr snapToGrid="0">
      <p:cViewPr varScale="1">
        <p:scale>
          <a:sx n="117" d="100"/>
          <a:sy n="117" d="100"/>
        </p:scale>
        <p:origin x="2200" y="168"/>
      </p:cViewPr>
      <p:guideLst>
        <p:guide orient="horz" pos="4201"/>
        <p:guide pos="1973"/>
        <p:guide orient="horz" pos="2160"/>
        <p:guide pos="2875"/>
        <p:guide orient="horz" pos="1480"/>
        <p:guide orient="horz" pos="2840"/>
        <p:guide orient="horz" pos="119"/>
        <p:guide pos="3787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23" Type="http://schemas.openxmlformats.org/officeDocument/2006/relationships/theme" Target="theme/theme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5" y="4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1" tIns="45673" rIns="91371" bIns="4567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045" y="4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1" tIns="45673" rIns="91371" bIns="4567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6125"/>
            <a:ext cx="4968875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40" y="4721233"/>
            <a:ext cx="5445126" cy="447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1" tIns="45673" rIns="91371" bIns="4567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5" y="9440869"/>
            <a:ext cx="2949575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1" tIns="45673" rIns="91371" bIns="4567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045" y="9440869"/>
            <a:ext cx="2949575" cy="49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1" tIns="45673" rIns="91371" bIns="45673" anchor="b" anchorCtr="0">
            <a:noAutofit/>
          </a:bodyPr>
          <a:lstStyle/>
          <a:p>
            <a:pPr algn="r"/>
            <a:fld id="{00000000-1234-1234-1234-123412341234}" type="slidenum">
              <a:rPr lang="en-US" altLang="ja-JP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0AC3E-C8AF-9FBA-6042-918D0743D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22BF9A-8705-9C3F-081B-2BD185339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5B741A2-D60D-F6F5-D627-72FF210F9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D27B79-7AC9-334F-CE60-7324C9D07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25704">
              <a:defRPr/>
            </a:pPr>
            <a:fld id="{4D78615F-41CF-4DF0-BC2F-C34A60FFD43F}" type="slidenum">
              <a:rPr lang="ja-JP" altLang="en-US" sz="130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425704">
                <a:defRPr/>
              </a:pPr>
              <a:t>1</a:t>
            </a:fld>
            <a:endParaRPr lang="ja-JP" altLang="en-US" sz="130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271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/>
        </p:nvSpPr>
        <p:spPr>
          <a:xfrm rot="10800000" flipH="1">
            <a:off x="577120" y="-1"/>
            <a:ext cx="512845" cy="660902"/>
          </a:xfrm>
          <a:prstGeom prst="triangle">
            <a:avLst>
              <a:gd name="adj" fmla="val 50000"/>
            </a:avLst>
          </a:prstGeom>
          <a:solidFill>
            <a:srgbClr val="3E15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831952" y="-2"/>
            <a:ext cx="7712441" cy="660905"/>
          </a:xfrm>
          <a:prstGeom prst="rect">
            <a:avLst/>
          </a:prstGeom>
          <a:solidFill>
            <a:srgbClr val="3E1586"/>
          </a:solidFill>
          <a:ln>
            <a:noFill/>
          </a:ln>
        </p:spPr>
        <p:txBody>
          <a:bodyPr spcFirstLastPara="1" wrap="square" lIns="108000" tIns="144000" rIns="91425" bIns="36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dt" idx="10"/>
          </p:nvPr>
        </p:nvSpPr>
        <p:spPr>
          <a:xfrm>
            <a:off x="0" y="6606205"/>
            <a:ext cx="20574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ftr" idx="11"/>
          </p:nvPr>
        </p:nvSpPr>
        <p:spPr>
          <a:xfrm>
            <a:off x="3028950" y="6606205"/>
            <a:ext cx="30861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568000" y="-2"/>
            <a:ext cx="576000" cy="66090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180000" rIns="0" bIns="1080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0"/>
          <p:cNvPicPr preferRelativeResize="0"/>
          <p:nvPr/>
        </p:nvPicPr>
        <p:blipFill rotWithShape="1">
          <a:blip r:embed="rId2">
            <a:alphaModFix/>
          </a:blip>
          <a:srcRect l="21536" t="5773" r="21393" b="5466"/>
          <a:stretch/>
        </p:blipFill>
        <p:spPr>
          <a:xfrm>
            <a:off x="1" y="0"/>
            <a:ext cx="5994399" cy="6860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84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0"/>
          <p:cNvSpPr/>
          <p:nvPr/>
        </p:nvSpPr>
        <p:spPr>
          <a:xfrm>
            <a:off x="2057400" y="-1"/>
            <a:ext cx="3995058" cy="685800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0"/>
          <p:cNvSpPr txBox="1">
            <a:spLocks noGrp="1"/>
          </p:cNvSpPr>
          <p:nvPr>
            <p:ph type="ctrTitle"/>
          </p:nvPr>
        </p:nvSpPr>
        <p:spPr>
          <a:xfrm>
            <a:off x="3277789" y="2748643"/>
            <a:ext cx="5866211" cy="68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144000" rIns="72000" bIns="36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eiryo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subTitle" idx="1"/>
          </p:nvPr>
        </p:nvSpPr>
        <p:spPr>
          <a:xfrm>
            <a:off x="4664956" y="3509067"/>
            <a:ext cx="4479044" cy="49510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16000" tIns="144000" rIns="324000" bIns="72000" anchor="t" anchorCtr="0">
            <a:sp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0" y="6606205"/>
            <a:ext cx="20574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3028950" y="6606205"/>
            <a:ext cx="30861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568000" y="-2"/>
            <a:ext cx="576000" cy="66090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180000" rIns="0" bIns="1080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>
  <p:cSld name="セクション見出し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/>
          <p:nvPr/>
        </p:nvSpPr>
        <p:spPr>
          <a:xfrm rot="10800000" flipH="1">
            <a:off x="7588416" y="2165309"/>
            <a:ext cx="597904" cy="789411"/>
          </a:xfrm>
          <a:prstGeom prst="triangle">
            <a:avLst>
              <a:gd name="adj" fmla="val 50000"/>
            </a:avLst>
          </a:prstGeom>
          <a:solidFill>
            <a:srgbClr val="3E15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0" y="6606205"/>
            <a:ext cx="20574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028950" y="6606205"/>
            <a:ext cx="30861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568000" y="-2"/>
            <a:ext cx="576000" cy="66090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180000" rIns="0" bIns="1080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78" name="Google Shape;78;p21"/>
          <p:cNvSpPr/>
          <p:nvPr/>
        </p:nvSpPr>
        <p:spPr>
          <a:xfrm>
            <a:off x="0" y="0"/>
            <a:ext cx="696686" cy="6609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0" y="2165311"/>
            <a:ext cx="7886700" cy="789411"/>
          </a:xfrm>
          <a:prstGeom prst="rect">
            <a:avLst/>
          </a:prstGeom>
          <a:solidFill>
            <a:srgbClr val="3E1586"/>
          </a:solidFill>
          <a:ln>
            <a:noFill/>
          </a:ln>
        </p:spPr>
        <p:txBody>
          <a:bodyPr spcFirstLastPara="1" wrap="square" lIns="540000" tIns="216000" rIns="91425" bIns="72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eiryo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21"/>
          <p:cNvPicPr preferRelativeResize="0"/>
          <p:nvPr/>
        </p:nvPicPr>
        <p:blipFill rotWithShape="1">
          <a:blip r:embed="rId2">
            <a:alphaModFix/>
          </a:blip>
          <a:srcRect t="-3" r="34166" b="47034"/>
          <a:stretch/>
        </p:blipFill>
        <p:spPr>
          <a:xfrm>
            <a:off x="4595347" y="3258000"/>
            <a:ext cx="4548653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0" y="6606205"/>
            <a:ext cx="20574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3028950" y="6606205"/>
            <a:ext cx="30861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568000" y="-2"/>
            <a:ext cx="576000" cy="66090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180000" rIns="0" bIns="1080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1952" y="-2"/>
            <a:ext cx="7712441" cy="660905"/>
          </a:xfrm>
          <a:prstGeom prst="rect">
            <a:avLst/>
          </a:prstGeom>
          <a:solidFill>
            <a:srgbClr val="3E1586"/>
          </a:solidFill>
          <a:ln>
            <a:noFill/>
          </a:ln>
        </p:spPr>
        <p:txBody>
          <a:bodyPr spcFirstLastPara="1" wrap="square" lIns="108000" tIns="144000" rIns="91425" bIns="36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>
            <a:off x="193964" y="794326"/>
            <a:ext cx="8756071" cy="593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0" y="6606205"/>
            <a:ext cx="20574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3028950" y="6606205"/>
            <a:ext cx="30861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568000" y="-2"/>
            <a:ext cx="576000" cy="66090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180000" rIns="0" bIns="10800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831952" y="-2"/>
            <a:ext cx="7712441" cy="660905"/>
          </a:xfrm>
          <a:prstGeom prst="rect">
            <a:avLst/>
          </a:prstGeom>
          <a:solidFill>
            <a:srgbClr val="3E1586"/>
          </a:solidFill>
          <a:ln>
            <a:noFill/>
          </a:ln>
        </p:spPr>
        <p:txBody>
          <a:bodyPr spcFirstLastPara="1" wrap="square" lIns="108000" tIns="144000" rIns="91425" bIns="360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eiryo"/>
              <a:buNone/>
              <a:defRPr sz="28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1"/>
          </p:nvPr>
        </p:nvSpPr>
        <p:spPr>
          <a:xfrm>
            <a:off x="193964" y="794326"/>
            <a:ext cx="8756071" cy="593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0" y="6606205"/>
            <a:ext cx="20574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3028950" y="6606205"/>
            <a:ext cx="3086100" cy="25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b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568000" y="-2"/>
            <a:ext cx="576000" cy="66090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0" tIns="180000" rIns="0" bIns="1080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354" y="92624"/>
            <a:ext cx="528345" cy="52090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0E407-467F-D644-E40E-67793B025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図 101">
            <a:extLst>
              <a:ext uri="{FF2B5EF4-FFF2-40B4-BE49-F238E27FC236}">
                <a16:creationId xmlns:a16="http://schemas.microsoft.com/office/drawing/2014/main" id="{C6D6D38C-CD62-188E-5E5B-38DF4C7A53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3724" t="14052" b="14137"/>
          <a:stretch/>
        </p:blipFill>
        <p:spPr>
          <a:xfrm>
            <a:off x="7011374" y="707665"/>
            <a:ext cx="2139590" cy="6037465"/>
          </a:xfrm>
          <a:prstGeom prst="rect">
            <a:avLst/>
          </a:prstGeom>
        </p:spPr>
      </p:pic>
      <p:sp>
        <p:nvSpPr>
          <p:cNvPr id="42" name="円/楕円 41">
            <a:extLst>
              <a:ext uri="{FF2B5EF4-FFF2-40B4-BE49-F238E27FC236}">
                <a16:creationId xmlns:a16="http://schemas.microsoft.com/office/drawing/2014/main" id="{616FC1F8-13AF-1FF6-1B06-1D28FB043A80}"/>
              </a:ext>
            </a:extLst>
          </p:cNvPr>
          <p:cNvSpPr/>
          <p:nvPr/>
        </p:nvSpPr>
        <p:spPr>
          <a:xfrm>
            <a:off x="23269" y="2740053"/>
            <a:ext cx="1496642" cy="14966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4472CDB-1DF6-7AED-B3FF-F96F1B96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52" y="-2"/>
            <a:ext cx="7871294" cy="660905"/>
          </a:xfrm>
        </p:spPr>
        <p:txBody>
          <a:bodyPr/>
          <a:lstStyle/>
          <a:p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（参考）</a:t>
            </a:r>
            <a:r>
              <a:rPr kumimoji="1" lang="en-US" altLang="ja-JP" dirty="0">
                <a:latin typeface="Meiryo" panose="020B0604030504040204" pitchFamily="34" charset="-128"/>
                <a:ea typeface="Meiryo" panose="020B0604030504040204" pitchFamily="34" charset="-128"/>
              </a:rPr>
              <a:t>FUKUSHIMA</a:t>
            </a:r>
            <a:r>
              <a:rPr kumimoji="1"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サイエンスパーク構想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850A78-854D-9AD2-3110-35AC74B1778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68000" y="-2"/>
            <a:ext cx="576000" cy="66090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mtClean="0"/>
              <a:t>1</a:t>
            </a:fld>
            <a:endParaRPr lang="ja-JP" altLang="en-US" dirty="0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85AFA2F-47C5-92F0-F6D7-969ED89EA024}"/>
              </a:ext>
            </a:extLst>
          </p:cNvPr>
          <p:cNvSpPr/>
          <p:nvPr/>
        </p:nvSpPr>
        <p:spPr>
          <a:xfrm>
            <a:off x="2722700" y="1629743"/>
            <a:ext cx="3279235" cy="3554304"/>
          </a:xfrm>
          <a:custGeom>
            <a:avLst/>
            <a:gdLst>
              <a:gd name="connsiteX0" fmla="*/ 1798320 w 3279235"/>
              <a:gd name="connsiteY0" fmla="*/ 0 h 3554304"/>
              <a:gd name="connsiteX1" fmla="*/ 3185991 w 3279235"/>
              <a:gd name="connsiteY1" fmla="*/ 646718 h 3554304"/>
              <a:gd name="connsiteX2" fmla="*/ 3279234 w 3279235"/>
              <a:gd name="connsiteY2" fmla="*/ 769942 h 3554304"/>
              <a:gd name="connsiteX3" fmla="*/ 3270328 w 3279235"/>
              <a:gd name="connsiteY3" fmla="*/ 779740 h 3554304"/>
              <a:gd name="connsiteX4" fmla="*/ 2912267 w 3279235"/>
              <a:gd name="connsiteY4" fmla="*/ 1777151 h 3554304"/>
              <a:gd name="connsiteX5" fmla="*/ 3270328 w 3279235"/>
              <a:gd name="connsiteY5" fmla="*/ 2774562 h 3554304"/>
              <a:gd name="connsiteX6" fmla="*/ 3279235 w 3279235"/>
              <a:gd name="connsiteY6" fmla="*/ 2784362 h 3554304"/>
              <a:gd name="connsiteX7" fmla="*/ 3185991 w 3279235"/>
              <a:gd name="connsiteY7" fmla="*/ 2907586 h 3554304"/>
              <a:gd name="connsiteX8" fmla="*/ 1798320 w 3279235"/>
              <a:gd name="connsiteY8" fmla="*/ 3554304 h 3554304"/>
              <a:gd name="connsiteX9" fmla="*/ 0 w 3279235"/>
              <a:gd name="connsiteY9" fmla="*/ 1777152 h 3554304"/>
              <a:gd name="connsiteX10" fmla="*/ 1798320 w 3279235"/>
              <a:gd name="connsiteY10" fmla="*/ 0 h 355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9235" h="3554304">
                <a:moveTo>
                  <a:pt x="1798320" y="0"/>
                </a:moveTo>
                <a:cubicBezTo>
                  <a:pt x="2356986" y="0"/>
                  <a:pt x="2856153" y="251751"/>
                  <a:pt x="3185991" y="646718"/>
                </a:cubicBezTo>
                <a:lnTo>
                  <a:pt x="3279234" y="769942"/>
                </a:lnTo>
                <a:lnTo>
                  <a:pt x="3270328" y="779740"/>
                </a:lnTo>
                <a:cubicBezTo>
                  <a:pt x="3046640" y="1050788"/>
                  <a:pt x="2912267" y="1398277"/>
                  <a:pt x="2912267" y="1777151"/>
                </a:cubicBezTo>
                <a:cubicBezTo>
                  <a:pt x="2912267" y="2156025"/>
                  <a:pt x="3046640" y="2503514"/>
                  <a:pt x="3270328" y="2774562"/>
                </a:cubicBezTo>
                <a:lnTo>
                  <a:pt x="3279235" y="2784362"/>
                </a:lnTo>
                <a:lnTo>
                  <a:pt x="3185991" y="2907586"/>
                </a:lnTo>
                <a:cubicBezTo>
                  <a:pt x="2856153" y="3302553"/>
                  <a:pt x="2356986" y="3554304"/>
                  <a:pt x="1798320" y="3554304"/>
                </a:cubicBezTo>
                <a:cubicBezTo>
                  <a:pt x="805135" y="3554304"/>
                  <a:pt x="0" y="2758646"/>
                  <a:pt x="0" y="1777152"/>
                </a:cubicBezTo>
                <a:cubicBezTo>
                  <a:pt x="0" y="795658"/>
                  <a:pt x="805135" y="0"/>
                  <a:pt x="1798320" y="0"/>
                </a:cubicBezTo>
                <a:close/>
              </a:path>
            </a:pathLst>
          </a:custGeom>
          <a:solidFill>
            <a:srgbClr val="FFD8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866EA8E-F8E0-9771-D18D-C5107D1DCD2A}"/>
              </a:ext>
            </a:extLst>
          </p:cNvPr>
          <p:cNvSpPr/>
          <p:nvPr/>
        </p:nvSpPr>
        <p:spPr>
          <a:xfrm>
            <a:off x="6001935" y="1838868"/>
            <a:ext cx="2769087" cy="3136054"/>
          </a:xfrm>
          <a:custGeom>
            <a:avLst/>
            <a:gdLst>
              <a:gd name="connsiteX0" fmla="*/ 1201060 w 2769087"/>
              <a:gd name="connsiteY0" fmla="*/ 0 h 3136054"/>
              <a:gd name="connsiteX1" fmla="*/ 2769087 w 2769087"/>
              <a:gd name="connsiteY1" fmla="*/ 1568027 h 3136054"/>
              <a:gd name="connsiteX2" fmla="*/ 1201060 w 2769087"/>
              <a:gd name="connsiteY2" fmla="*/ 3136054 h 3136054"/>
              <a:gd name="connsiteX3" fmla="*/ 92298 w 2769087"/>
              <a:gd name="connsiteY3" fmla="*/ 2676789 h 3136054"/>
              <a:gd name="connsiteX4" fmla="*/ 1 w 2769087"/>
              <a:gd name="connsiteY4" fmla="*/ 2575238 h 3136054"/>
              <a:gd name="connsiteX5" fmla="*/ 10281 w 2769087"/>
              <a:gd name="connsiteY5" fmla="*/ 2561651 h 3136054"/>
              <a:gd name="connsiteX6" fmla="*/ 317406 w 2769087"/>
              <a:gd name="connsiteY6" fmla="*/ 1568028 h 3136054"/>
              <a:gd name="connsiteX7" fmla="*/ 10281 w 2769087"/>
              <a:gd name="connsiteY7" fmla="*/ 574405 h 3136054"/>
              <a:gd name="connsiteX8" fmla="*/ 0 w 2769087"/>
              <a:gd name="connsiteY8" fmla="*/ 560818 h 3136054"/>
              <a:gd name="connsiteX9" fmla="*/ 92298 w 2769087"/>
              <a:gd name="connsiteY9" fmla="*/ 459265 h 3136054"/>
              <a:gd name="connsiteX10" fmla="*/ 1201060 w 2769087"/>
              <a:gd name="connsiteY10" fmla="*/ 0 h 313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9087" h="3136054">
                <a:moveTo>
                  <a:pt x="1201060" y="0"/>
                </a:moveTo>
                <a:cubicBezTo>
                  <a:pt x="2067057" y="0"/>
                  <a:pt x="2769087" y="702030"/>
                  <a:pt x="2769087" y="1568027"/>
                </a:cubicBezTo>
                <a:cubicBezTo>
                  <a:pt x="2769087" y="2434024"/>
                  <a:pt x="2067057" y="3136054"/>
                  <a:pt x="1201060" y="3136054"/>
                </a:cubicBezTo>
                <a:cubicBezTo>
                  <a:pt x="768062" y="3136054"/>
                  <a:pt x="376055" y="2960547"/>
                  <a:pt x="92298" y="2676789"/>
                </a:cubicBezTo>
                <a:lnTo>
                  <a:pt x="1" y="2575238"/>
                </a:lnTo>
                <a:lnTo>
                  <a:pt x="10281" y="2561651"/>
                </a:lnTo>
                <a:cubicBezTo>
                  <a:pt x="204184" y="2278015"/>
                  <a:pt x="317406" y="1936088"/>
                  <a:pt x="317406" y="1568028"/>
                </a:cubicBezTo>
                <a:cubicBezTo>
                  <a:pt x="317406" y="1199968"/>
                  <a:pt x="204184" y="858041"/>
                  <a:pt x="10281" y="574405"/>
                </a:cubicBezTo>
                <a:lnTo>
                  <a:pt x="0" y="560818"/>
                </a:lnTo>
                <a:lnTo>
                  <a:pt x="92298" y="459265"/>
                </a:lnTo>
                <a:cubicBezTo>
                  <a:pt x="376055" y="175508"/>
                  <a:pt x="768062" y="0"/>
                  <a:pt x="120106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8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" name="円/楕円 26">
            <a:extLst>
              <a:ext uri="{FF2B5EF4-FFF2-40B4-BE49-F238E27FC236}">
                <a16:creationId xmlns:a16="http://schemas.microsoft.com/office/drawing/2014/main" id="{DDF0ABB6-173B-D239-6C4E-87E9C232FF8D}"/>
              </a:ext>
            </a:extLst>
          </p:cNvPr>
          <p:cNvSpPr/>
          <p:nvPr/>
        </p:nvSpPr>
        <p:spPr>
          <a:xfrm>
            <a:off x="279418" y="795714"/>
            <a:ext cx="1872603" cy="187260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4BB254BC-0C30-EE4A-A119-0A7BB5768FD2}"/>
              </a:ext>
            </a:extLst>
          </p:cNvPr>
          <p:cNvSpPr/>
          <p:nvPr/>
        </p:nvSpPr>
        <p:spPr>
          <a:xfrm>
            <a:off x="219987" y="4304950"/>
            <a:ext cx="1496642" cy="14966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F526005A-1E97-E7FA-A044-46556A1F6F00}"/>
              </a:ext>
            </a:extLst>
          </p:cNvPr>
          <p:cNvSpPr/>
          <p:nvPr/>
        </p:nvSpPr>
        <p:spPr>
          <a:xfrm>
            <a:off x="1560678" y="5185741"/>
            <a:ext cx="1496642" cy="14966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B14B1E1-9FA9-8D03-FB20-B54C5894E674}"/>
              </a:ext>
            </a:extLst>
          </p:cNvPr>
          <p:cNvSpPr/>
          <p:nvPr/>
        </p:nvSpPr>
        <p:spPr>
          <a:xfrm>
            <a:off x="523392" y="951442"/>
            <a:ext cx="141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1200" b="1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東北大学</a:t>
            </a:r>
            <a:endParaRPr lang="en-US" altLang="ja-JP" sz="1200" b="1" dirty="0">
              <a:solidFill>
                <a:schemeClr val="bg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algn="ctr">
              <a:defRPr/>
            </a:pPr>
            <a:r>
              <a:rPr lang="ja-JP" altLang="en-US" sz="1200" b="1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サイエンスパーク</a:t>
            </a:r>
            <a:endParaRPr lang="en-US" altLang="ja-JP" sz="1200" b="1" dirty="0">
              <a:solidFill>
                <a:schemeClr val="bg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2E52EDF-6E46-6F9C-5DF4-B678F86F5BFD}"/>
              </a:ext>
            </a:extLst>
          </p:cNvPr>
          <p:cNvSpPr/>
          <p:nvPr/>
        </p:nvSpPr>
        <p:spPr>
          <a:xfrm>
            <a:off x="83501" y="2945230"/>
            <a:ext cx="1333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東北大学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「教育の強み」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E74F7EE-E10D-E80D-539D-3F8B0601D309}"/>
              </a:ext>
            </a:extLst>
          </p:cNvPr>
          <p:cNvSpPr/>
          <p:nvPr/>
        </p:nvSpPr>
        <p:spPr>
          <a:xfrm>
            <a:off x="302180" y="4634765"/>
            <a:ext cx="129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東北大学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0" marR="0" lvl="0" indent="0" algn="ctr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kern="12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「</a:t>
            </a: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研究の強み」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095B905F-DDDC-972C-C9C0-6A0DB706C2F1}"/>
              </a:ext>
            </a:extLst>
          </p:cNvPr>
          <p:cNvSpPr/>
          <p:nvPr/>
        </p:nvSpPr>
        <p:spPr>
          <a:xfrm>
            <a:off x="1560678" y="5676969"/>
            <a:ext cx="1442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sz="1200" b="1" dirty="0">
                <a:solidFill>
                  <a:prstClr val="black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企業、関連省庁</a:t>
            </a:r>
            <a:endParaRPr lang="en-US" altLang="ja-JP" sz="1200" b="1" dirty="0">
              <a:solidFill>
                <a:prstClr val="black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algn="ctr">
              <a:defRPr/>
            </a:pPr>
            <a:r>
              <a:rPr lang="ja-JP" altLang="en-US" sz="1200" b="1" dirty="0">
                <a:solidFill>
                  <a:prstClr val="black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地元市町村など</a:t>
            </a:r>
            <a:endParaRPr lang="en-US" altLang="ja-JP" sz="1200" b="1" dirty="0">
              <a:solidFill>
                <a:prstClr val="black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四角形: 角を丸くする 20">
            <a:extLst>
              <a:ext uri="{FF2B5EF4-FFF2-40B4-BE49-F238E27FC236}">
                <a16:creationId xmlns:a16="http://schemas.microsoft.com/office/drawing/2014/main" id="{3DC2A976-AD8E-EF30-3945-B7ACB92DDEDC}"/>
              </a:ext>
            </a:extLst>
          </p:cNvPr>
          <p:cNvSpPr/>
          <p:nvPr/>
        </p:nvSpPr>
        <p:spPr>
          <a:xfrm>
            <a:off x="2325232" y="1088464"/>
            <a:ext cx="4116070" cy="496111"/>
          </a:xfrm>
          <a:prstGeom prst="roundRect">
            <a:avLst/>
          </a:prstGeom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東北</a:t>
            </a: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大学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FUKUSHIMA</a:t>
            </a:r>
          </a:p>
          <a:p>
            <a:pPr marL="0" marR="0" lvl="0" indent="0" algn="ctr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サイエンスパーク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構想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B00E489-B529-C928-C463-B4EBFA0AAA97}"/>
              </a:ext>
            </a:extLst>
          </p:cNvPr>
          <p:cNvSpPr txBox="1"/>
          <p:nvPr/>
        </p:nvSpPr>
        <p:spPr>
          <a:xfrm>
            <a:off x="2080540" y="1883466"/>
            <a:ext cx="11000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産学連携の取組の横展開</a:t>
            </a: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09C0AA3-7348-3423-0340-CAB4294D36A2}"/>
              </a:ext>
            </a:extLst>
          </p:cNvPr>
          <p:cNvSpPr txBox="1"/>
          <p:nvPr/>
        </p:nvSpPr>
        <p:spPr>
          <a:xfrm>
            <a:off x="1623195" y="3176992"/>
            <a:ext cx="1098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授業・セミナー等の開催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AB0DE91-9EDD-D8C2-9EC0-B509E63BF87B}"/>
              </a:ext>
            </a:extLst>
          </p:cNvPr>
          <p:cNvSpPr txBox="1"/>
          <p:nvPr/>
        </p:nvSpPr>
        <p:spPr>
          <a:xfrm>
            <a:off x="1647368" y="4074757"/>
            <a:ext cx="1098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最先端研究の実証実験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3B3ACF7C-A4EA-10D9-DCF4-DA6F4F268E19}"/>
              </a:ext>
            </a:extLst>
          </p:cNvPr>
          <p:cNvSpPr txBox="1"/>
          <p:nvPr/>
        </p:nvSpPr>
        <p:spPr>
          <a:xfrm>
            <a:off x="2102020" y="4758176"/>
            <a:ext cx="1255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企業等を巻き込んだ新産業創出</a:t>
            </a:r>
          </a:p>
        </p:txBody>
      </p:sp>
      <p:sp>
        <p:nvSpPr>
          <p:cNvPr id="85" name="右矢印 84">
            <a:extLst>
              <a:ext uri="{FF2B5EF4-FFF2-40B4-BE49-F238E27FC236}">
                <a16:creationId xmlns:a16="http://schemas.microsoft.com/office/drawing/2014/main" id="{2C5FE062-4153-61A7-574E-5A9E4120A7F0}"/>
              </a:ext>
            </a:extLst>
          </p:cNvPr>
          <p:cNvSpPr/>
          <p:nvPr/>
        </p:nvSpPr>
        <p:spPr>
          <a:xfrm rot="1775774">
            <a:off x="1925519" y="2395579"/>
            <a:ext cx="1029474" cy="201269"/>
          </a:xfrm>
          <a:prstGeom prst="rightArrow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6" name="右矢印 85">
            <a:extLst>
              <a:ext uri="{FF2B5EF4-FFF2-40B4-BE49-F238E27FC236}">
                <a16:creationId xmlns:a16="http://schemas.microsoft.com/office/drawing/2014/main" id="{C2E74599-8903-F61A-10E8-9A65659C5503}"/>
              </a:ext>
            </a:extLst>
          </p:cNvPr>
          <p:cNvSpPr/>
          <p:nvPr/>
        </p:nvSpPr>
        <p:spPr>
          <a:xfrm>
            <a:off x="1471790" y="3584999"/>
            <a:ext cx="1333221" cy="201269"/>
          </a:xfrm>
          <a:prstGeom prst="rightArrow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7" name="右矢印 86">
            <a:extLst>
              <a:ext uri="{FF2B5EF4-FFF2-40B4-BE49-F238E27FC236}">
                <a16:creationId xmlns:a16="http://schemas.microsoft.com/office/drawing/2014/main" id="{91D5DE77-2D70-467C-A006-B7CC70F29E6B}"/>
              </a:ext>
            </a:extLst>
          </p:cNvPr>
          <p:cNvSpPr/>
          <p:nvPr/>
        </p:nvSpPr>
        <p:spPr>
          <a:xfrm rot="20700000">
            <a:off x="1607375" y="4470983"/>
            <a:ext cx="1435715" cy="201269"/>
          </a:xfrm>
          <a:prstGeom prst="rightArrow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8" name="右矢印 87">
            <a:extLst>
              <a:ext uri="{FF2B5EF4-FFF2-40B4-BE49-F238E27FC236}">
                <a16:creationId xmlns:a16="http://schemas.microsoft.com/office/drawing/2014/main" id="{316D5F65-3601-BD17-0875-5FDB47C8673C}"/>
              </a:ext>
            </a:extLst>
          </p:cNvPr>
          <p:cNvSpPr/>
          <p:nvPr/>
        </p:nvSpPr>
        <p:spPr>
          <a:xfrm rot="18547337">
            <a:off x="2782944" y="5061503"/>
            <a:ext cx="1071252" cy="201269"/>
          </a:xfrm>
          <a:prstGeom prst="rightArrow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A4DB2DC8-63EE-0237-E626-B51BFFC9A10E}"/>
              </a:ext>
            </a:extLst>
          </p:cNvPr>
          <p:cNvSpPr/>
          <p:nvPr/>
        </p:nvSpPr>
        <p:spPr>
          <a:xfrm>
            <a:off x="6482435" y="2808540"/>
            <a:ext cx="1957681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【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目的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】</a:t>
            </a:r>
          </a:p>
          <a:p>
            <a:pPr marL="134938" marR="0" lvl="0" indent="-134938" algn="l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・世界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・地域で活躍する多様な人材育成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134938" marR="0" lvl="0" indent="-134938" algn="l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・発災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国の責務として福島の経験等を国内外へ発信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L="134938" marR="0" lvl="0" indent="-134938" algn="l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・研究</a:t>
            </a: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開発や産業化と連動したまちづくり</a:t>
            </a:r>
            <a:endParaRPr kumimoji="1" lang="en-US" altLang="ja-JP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0" name="四角形: 角を丸くする 39">
            <a:extLst>
              <a:ext uri="{FF2B5EF4-FFF2-40B4-BE49-F238E27FC236}">
                <a16:creationId xmlns:a16="http://schemas.microsoft.com/office/drawing/2014/main" id="{46562845-3A9A-B2EE-BD55-773818CF614F}"/>
              </a:ext>
            </a:extLst>
          </p:cNvPr>
          <p:cNvSpPr/>
          <p:nvPr/>
        </p:nvSpPr>
        <p:spPr>
          <a:xfrm>
            <a:off x="6032778" y="2211008"/>
            <a:ext cx="2336492" cy="368863"/>
          </a:xfrm>
          <a:prstGeom prst="roundRect">
            <a:avLst/>
          </a:prstGeom>
          <a:ln>
            <a:noFill/>
          </a:ln>
        </p:spPr>
        <p:txBody>
          <a:bodyPr wrap="square" rtlCol="0" anchor="ctr">
            <a:noAutofit/>
          </a:bodyPr>
          <a:lstStyle/>
          <a:p>
            <a:pPr lvl="0" algn="ctr" defTabSz="457186">
              <a:buClrTx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福島国際</a:t>
            </a:r>
            <a:r>
              <a:rPr kumimoji="1" lang="ja-JP" altLang="en-US" sz="1600" b="1" kern="12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研究教育機構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939C6612-419F-59E8-5A43-D1D6CEEB8287}"/>
              </a:ext>
            </a:extLst>
          </p:cNvPr>
          <p:cNvSpPr/>
          <p:nvPr/>
        </p:nvSpPr>
        <p:spPr>
          <a:xfrm>
            <a:off x="526676" y="1402789"/>
            <a:ext cx="14308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・次世代放射光</a:t>
            </a:r>
            <a:endParaRPr lang="en-US" altLang="ja-JP" sz="700" dirty="0">
              <a:solidFill>
                <a:schemeClr val="bg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・マテリアル・インフラ</a:t>
            </a:r>
            <a:endParaRPr lang="en-US" altLang="ja-JP" sz="700" dirty="0">
              <a:solidFill>
                <a:schemeClr val="bg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・モビリティ</a:t>
            </a:r>
          </a:p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・災害科学</a:t>
            </a:r>
          </a:p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・グリーンエネルギー</a:t>
            </a:r>
            <a:r>
              <a:rPr lang="ja-JP" altLang="en-US" sz="7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・環境</a:t>
            </a:r>
          </a:p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・宇宙</a:t>
            </a:r>
            <a:r>
              <a:rPr lang="ja-JP" altLang="en-US" sz="7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ビジネス・ロボット</a:t>
            </a:r>
          </a:p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・農林</a:t>
            </a:r>
            <a:r>
              <a:rPr lang="ja-JP" altLang="en-US" sz="7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水産・食品</a:t>
            </a:r>
            <a:endParaRPr lang="en-US" altLang="ja-JP" sz="700" dirty="0">
              <a:solidFill>
                <a:schemeClr val="bg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・スタートアップ</a:t>
            </a:r>
            <a:r>
              <a:rPr lang="ja-JP" altLang="en-US" sz="7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7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157</a:t>
            </a: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社</a:t>
            </a:r>
            <a:r>
              <a:rPr lang="ja-JP" altLang="en-US" sz="7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  <a:p>
            <a:pPr lvl="0">
              <a:defRPr/>
            </a:pPr>
            <a:r>
              <a:rPr lang="ja-JP" altLang="en-US" sz="70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・データ</a:t>
            </a:r>
            <a:r>
              <a:rPr lang="ja-JP" altLang="en-US" sz="7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解析センター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40E210E1-B18F-9900-1F82-7763B0C505EB}"/>
              </a:ext>
            </a:extLst>
          </p:cNvPr>
          <p:cNvSpPr/>
          <p:nvPr/>
        </p:nvSpPr>
        <p:spPr>
          <a:xfrm>
            <a:off x="150727" y="3401010"/>
            <a:ext cx="133322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THE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世界大学ランキング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日本版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2022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</a:t>
            </a:r>
            <a:r>
              <a:rPr lang="en-US" altLang="ja-JP" sz="7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年連続 総合評価</a:t>
            </a:r>
            <a:r>
              <a:rPr kumimoji="1" lang="en-US" altLang="ja-JP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</a:t>
            </a: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位）</a:t>
            </a:r>
            <a:endParaRPr kumimoji="1" lang="ja-JP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R="0" lvl="0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・アントレプレナー</a:t>
            </a:r>
            <a:r>
              <a:rPr kumimoji="1" lang="ja-JP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教育　など</a:t>
            </a: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0EB1F69C-411C-9ADA-A079-C922CE5A6C6B}"/>
              </a:ext>
            </a:extLst>
          </p:cNvPr>
          <p:cNvSpPr/>
          <p:nvPr/>
        </p:nvSpPr>
        <p:spPr>
          <a:xfrm>
            <a:off x="320773" y="5109851"/>
            <a:ext cx="129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・世界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トップレベルの研究者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  <a:p>
            <a:pPr marR="0" lvl="0" algn="l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・最先端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研究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981F0EE-1217-9ED7-9BE2-9B48A6BF7E12}"/>
              </a:ext>
            </a:extLst>
          </p:cNvPr>
          <p:cNvSpPr txBox="1"/>
          <p:nvPr/>
        </p:nvSpPr>
        <p:spPr>
          <a:xfrm>
            <a:off x="7314913" y="4074757"/>
            <a:ext cx="1508314" cy="16158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34938" indent="-134938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【Goals】</a:t>
            </a:r>
          </a:p>
          <a:p>
            <a:pPr marL="134938" indent="-134938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・新産業創出</a:t>
            </a:r>
          </a:p>
          <a:p>
            <a:pPr marL="134938" indent="-134938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・雇用創出</a:t>
            </a:r>
          </a:p>
          <a:p>
            <a:pPr marL="134938" indent="-134938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・人材育成</a:t>
            </a:r>
          </a:p>
          <a:p>
            <a:pPr marL="134938" indent="-134938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・定住人口増</a:t>
            </a:r>
          </a:p>
          <a:p>
            <a:pPr marL="134938" indent="-134938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・最先端研究の実証・実験の場</a:t>
            </a:r>
          </a:p>
          <a:p>
            <a:pPr marL="134938" indent="-134938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・賑わい・活気</a:t>
            </a:r>
            <a:endParaRPr lang="en-US" altLang="ja-JP" sz="11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34938" indent="-134938"/>
            <a:r>
              <a:rPr lang="ja-JP" altLang="en-US" sz="1100">
                <a:latin typeface="Meiryo" panose="020B0604030504040204" pitchFamily="34" charset="-128"/>
                <a:ea typeface="Meiryo" panose="020B0604030504040204" pitchFamily="34" charset="-128"/>
              </a:rPr>
              <a:t>　など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7E4B9D12-0904-39E4-9E89-E4D5FC8467DA}"/>
              </a:ext>
            </a:extLst>
          </p:cNvPr>
          <p:cNvSpPr txBox="1"/>
          <p:nvPr/>
        </p:nvSpPr>
        <p:spPr>
          <a:xfrm>
            <a:off x="6533552" y="2518407"/>
            <a:ext cx="1980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>
                <a:latin typeface="Meiryo" panose="020B0604030504040204" pitchFamily="34" charset="-128"/>
                <a:ea typeface="Meiryo" panose="020B0604030504040204" pitchFamily="34" charset="-128"/>
              </a:rPr>
              <a:t>研究開発５分野</a:t>
            </a:r>
          </a:p>
        </p:txBody>
      </p:sp>
      <p:sp>
        <p:nvSpPr>
          <p:cNvPr id="106" name="上カーブ矢印 105">
            <a:extLst>
              <a:ext uri="{FF2B5EF4-FFF2-40B4-BE49-F238E27FC236}">
                <a16:creationId xmlns:a16="http://schemas.microsoft.com/office/drawing/2014/main" id="{129CB58F-546A-F583-C8ED-63AB6BF9DB56}"/>
              </a:ext>
            </a:extLst>
          </p:cNvPr>
          <p:cNvSpPr/>
          <p:nvPr/>
        </p:nvSpPr>
        <p:spPr>
          <a:xfrm rot="383887">
            <a:off x="4304683" y="5285191"/>
            <a:ext cx="3920449" cy="107927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E9E5C578-C3CA-BA88-7FBB-5EAD4354F9B3}"/>
              </a:ext>
            </a:extLst>
          </p:cNvPr>
          <p:cNvSpPr txBox="1"/>
          <p:nvPr/>
        </p:nvSpPr>
        <p:spPr>
          <a:xfrm>
            <a:off x="3411776" y="2085289"/>
            <a:ext cx="208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1800" b="1">
                <a:solidFill>
                  <a:schemeClr val="tx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新産業創出</a:t>
            </a:r>
            <a:endParaRPr lang="en-US" altLang="ja-JP" b="1" dirty="0">
              <a:solidFill>
                <a:schemeClr val="tx1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70155E43-01E6-B2C7-16C6-CEFF3B2411BE}"/>
              </a:ext>
            </a:extLst>
          </p:cNvPr>
          <p:cNvSpPr txBox="1"/>
          <p:nvPr/>
        </p:nvSpPr>
        <p:spPr>
          <a:xfrm>
            <a:off x="4627129" y="6302273"/>
            <a:ext cx="2029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浜通り各市町村へ</a:t>
            </a:r>
          </a:p>
          <a:p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スマートシティ展開</a:t>
            </a:r>
          </a:p>
        </p:txBody>
      </p:sp>
      <p:sp>
        <p:nvSpPr>
          <p:cNvPr id="112" name="右矢印 111">
            <a:extLst>
              <a:ext uri="{FF2B5EF4-FFF2-40B4-BE49-F238E27FC236}">
                <a16:creationId xmlns:a16="http://schemas.microsoft.com/office/drawing/2014/main" id="{6B67165B-1BAB-CAF8-245B-87854542FCFD}"/>
              </a:ext>
            </a:extLst>
          </p:cNvPr>
          <p:cNvSpPr/>
          <p:nvPr/>
        </p:nvSpPr>
        <p:spPr>
          <a:xfrm rot="10800000">
            <a:off x="5086772" y="3300372"/>
            <a:ext cx="1485233" cy="201269"/>
          </a:xfrm>
          <a:prstGeom prst="rightArrow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54E8994-AB8B-3EA1-C9F9-4997795619DD}"/>
              </a:ext>
            </a:extLst>
          </p:cNvPr>
          <p:cNvSpPr/>
          <p:nvPr/>
        </p:nvSpPr>
        <p:spPr>
          <a:xfrm>
            <a:off x="5634968" y="2399687"/>
            <a:ext cx="684373" cy="2014420"/>
          </a:xfrm>
          <a:custGeom>
            <a:avLst/>
            <a:gdLst>
              <a:gd name="connsiteX0" fmla="*/ 366967 w 684373"/>
              <a:gd name="connsiteY0" fmla="*/ 0 h 2014420"/>
              <a:gd name="connsiteX1" fmla="*/ 377248 w 684373"/>
              <a:gd name="connsiteY1" fmla="*/ 13587 h 2014420"/>
              <a:gd name="connsiteX2" fmla="*/ 684373 w 684373"/>
              <a:gd name="connsiteY2" fmla="*/ 1007210 h 2014420"/>
              <a:gd name="connsiteX3" fmla="*/ 377248 w 684373"/>
              <a:gd name="connsiteY3" fmla="*/ 2000833 h 2014420"/>
              <a:gd name="connsiteX4" fmla="*/ 366968 w 684373"/>
              <a:gd name="connsiteY4" fmla="*/ 2014420 h 2014420"/>
              <a:gd name="connsiteX5" fmla="*/ 358061 w 684373"/>
              <a:gd name="connsiteY5" fmla="*/ 2004620 h 2014420"/>
              <a:gd name="connsiteX6" fmla="*/ 0 w 684373"/>
              <a:gd name="connsiteY6" fmla="*/ 1007209 h 2014420"/>
              <a:gd name="connsiteX7" fmla="*/ 358061 w 684373"/>
              <a:gd name="connsiteY7" fmla="*/ 9798 h 2014420"/>
              <a:gd name="connsiteX8" fmla="*/ 366967 w 684373"/>
              <a:gd name="connsiteY8" fmla="*/ 0 h 201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4373" h="2014420">
                <a:moveTo>
                  <a:pt x="366967" y="0"/>
                </a:moveTo>
                <a:lnTo>
                  <a:pt x="377248" y="13587"/>
                </a:lnTo>
                <a:cubicBezTo>
                  <a:pt x="571151" y="297223"/>
                  <a:pt x="684373" y="639150"/>
                  <a:pt x="684373" y="1007210"/>
                </a:cubicBezTo>
                <a:cubicBezTo>
                  <a:pt x="684373" y="1375270"/>
                  <a:pt x="571151" y="1717197"/>
                  <a:pt x="377248" y="2000833"/>
                </a:cubicBezTo>
                <a:lnTo>
                  <a:pt x="366968" y="2014420"/>
                </a:lnTo>
                <a:lnTo>
                  <a:pt x="358061" y="2004620"/>
                </a:lnTo>
                <a:cubicBezTo>
                  <a:pt x="134373" y="1733572"/>
                  <a:pt x="0" y="1386083"/>
                  <a:pt x="0" y="1007209"/>
                </a:cubicBezTo>
                <a:cubicBezTo>
                  <a:pt x="0" y="628335"/>
                  <a:pt x="134373" y="280846"/>
                  <a:pt x="358061" y="9798"/>
                </a:cubicBezTo>
                <a:lnTo>
                  <a:pt x="366967" y="0"/>
                </a:lnTo>
                <a:close/>
              </a:path>
            </a:pathLst>
          </a:custGeom>
          <a:solidFill>
            <a:srgbClr val="7030A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A5FE11D6-61B7-AEAD-9457-00F3B047F03E}"/>
              </a:ext>
            </a:extLst>
          </p:cNvPr>
          <p:cNvSpPr txBox="1"/>
          <p:nvPr/>
        </p:nvSpPr>
        <p:spPr>
          <a:xfrm>
            <a:off x="5357564" y="3021482"/>
            <a:ext cx="1251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東北大学</a:t>
            </a:r>
            <a:endParaRPr lang="en-US" altLang="ja-JP" sz="12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2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研究</a:t>
            </a:r>
            <a:endParaRPr lang="en-US" altLang="ja-JP" sz="12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2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プロジェ</a:t>
            </a:r>
            <a:endParaRPr lang="en-US" altLang="ja-JP" sz="12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2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クト</a:t>
            </a:r>
          </a:p>
        </p:txBody>
      </p:sp>
      <p:sp>
        <p:nvSpPr>
          <p:cNvPr id="113" name="円/楕円 112">
            <a:extLst>
              <a:ext uri="{FF2B5EF4-FFF2-40B4-BE49-F238E27FC236}">
                <a16:creationId xmlns:a16="http://schemas.microsoft.com/office/drawing/2014/main" id="{549E67DB-FABB-3B84-4B92-E578614A0349}"/>
              </a:ext>
            </a:extLst>
          </p:cNvPr>
          <p:cNvSpPr/>
          <p:nvPr/>
        </p:nvSpPr>
        <p:spPr>
          <a:xfrm>
            <a:off x="5233473" y="4277015"/>
            <a:ext cx="1526978" cy="152697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3C734C9E-57FE-1F19-8E78-C136FDDE01CA}"/>
              </a:ext>
            </a:extLst>
          </p:cNvPr>
          <p:cNvSpPr txBox="1"/>
          <p:nvPr/>
        </p:nvSpPr>
        <p:spPr>
          <a:xfrm>
            <a:off x="5359057" y="4510640"/>
            <a:ext cx="1255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国際連携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3D847B1C-5A29-EB40-EF55-4682B78F7C13}"/>
              </a:ext>
            </a:extLst>
          </p:cNvPr>
          <p:cNvSpPr/>
          <p:nvPr/>
        </p:nvSpPr>
        <p:spPr>
          <a:xfrm>
            <a:off x="5227648" y="4826913"/>
            <a:ext cx="14421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ja-JP" altLang="en-US" b="1">
                <a:solidFill>
                  <a:prstClr val="black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海外大学</a:t>
            </a:r>
            <a:endParaRPr lang="en-US" altLang="ja-JP" b="1" dirty="0">
              <a:solidFill>
                <a:prstClr val="black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algn="ctr">
              <a:defRPr/>
            </a:pPr>
            <a:r>
              <a:rPr lang="ja-JP" altLang="en-US" b="1">
                <a:solidFill>
                  <a:prstClr val="black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b="1" dirty="0">
                <a:solidFill>
                  <a:prstClr val="black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UCL</a:t>
            </a:r>
          </a:p>
          <a:p>
            <a:pPr lvl="0" algn="ctr">
              <a:defRPr/>
            </a:pPr>
            <a:r>
              <a:rPr lang="ja-JP" altLang="en-US" b="1">
                <a:solidFill>
                  <a:prstClr val="black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b="1" dirty="0">
                <a:solidFill>
                  <a:prstClr val="black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UCLA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CDF161E-4B8A-61C8-4103-1709E5D9E705}"/>
              </a:ext>
            </a:extLst>
          </p:cNvPr>
          <p:cNvSpPr txBox="1"/>
          <p:nvPr/>
        </p:nvSpPr>
        <p:spPr>
          <a:xfrm>
            <a:off x="4728378" y="2960618"/>
            <a:ext cx="12550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ビジネス</a:t>
            </a:r>
            <a:endParaRPr lang="en-US" altLang="ja-JP" sz="1100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10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展開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E3E848A-F73E-2C0E-FE81-A7F3B4099CD5}"/>
              </a:ext>
            </a:extLst>
          </p:cNvPr>
          <p:cNvSpPr txBox="1"/>
          <p:nvPr/>
        </p:nvSpPr>
        <p:spPr>
          <a:xfrm>
            <a:off x="5552780" y="2618382"/>
            <a:ext cx="942093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100" b="1" u="sng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連携大学院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D28D75B3-14D5-56BA-764F-5BAFF1194CFC}"/>
              </a:ext>
            </a:extLst>
          </p:cNvPr>
          <p:cNvSpPr txBox="1"/>
          <p:nvPr/>
        </p:nvSpPr>
        <p:spPr>
          <a:xfrm>
            <a:off x="2988101" y="2547434"/>
            <a:ext cx="26344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・企業との共創プラットフォーム</a:t>
            </a:r>
          </a:p>
          <a:p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・地域と国内外のイノベーション</a:t>
            </a:r>
          </a:p>
          <a:p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　創出ハブ</a:t>
            </a:r>
          </a:p>
          <a:p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・スタートアップ</a:t>
            </a:r>
          </a:p>
          <a:p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・月面・宇宙産業ビジネス</a:t>
            </a:r>
          </a:p>
          <a:p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・ロボットビジネス</a:t>
            </a:r>
          </a:p>
          <a:p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・教育・人材育成</a:t>
            </a:r>
          </a:p>
          <a:p>
            <a:r>
              <a:rPr lang="ja-JP" altLang="en-US" sz="1200">
                <a:latin typeface="Meiryo" panose="020B0604030504040204" pitchFamily="34" charset="-128"/>
                <a:ea typeface="Meiryo" panose="020B0604030504040204" pitchFamily="34" charset="-128"/>
              </a:rPr>
              <a:t>（マイクロクレデンシャル・デジタルバッジ）</a:t>
            </a:r>
          </a:p>
          <a:p>
            <a:endParaRPr lang="ja-JP" altLang="en-US" sz="12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16270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263</Words>
  <Application>Microsoft Macintosh PowerPoint</Application>
  <PresentationFormat>画面に合わせる (4:3)</PresentationFormat>
  <Paragraphs>66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</vt:lpstr>
      <vt:lpstr>Arial</vt:lpstr>
      <vt:lpstr>Calibri</vt:lpstr>
      <vt:lpstr>2_Office テーマ</vt:lpstr>
      <vt:lpstr>（参考）FUKUSHIMAサイエンスパーク構想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青木孝文</dc:creator>
  <cp:lastModifiedBy>Fumihiko Imamura</cp:lastModifiedBy>
  <cp:revision>17</cp:revision>
  <cp:lastPrinted>2024-12-16T03:04:34Z</cp:lastPrinted>
  <dcterms:created xsi:type="dcterms:W3CDTF">2014-05-15T11:51:44Z</dcterms:created>
  <dcterms:modified xsi:type="dcterms:W3CDTF">2025-01-30T22:53:09Z</dcterms:modified>
</cp:coreProperties>
</file>